
<file path=[Content_Types].xml><?xml version="1.0" encoding="utf-8"?>
<Types xmlns="http://schemas.openxmlformats.org/package/2006/content-types">
  <Default Extension="wav" ContentType="audio/x-wav"/>
  <Default Extension="jpeg" ContentType="image/jpeg"/>
  <Default Extension="JPG" ContentType="image/.jpg"/>
  <Default Extension="gif" ContentType="image/gif"/>
  <Default Extension="png" ContentType="image/png"/>
  <Default Extension="mp3" ContentType="audio/mp3"/>
  <Default Extension="wma" ContentType="audio/x-ms-wma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8" r:id="rId3"/>
    <p:sldId id="259" r:id="rId4"/>
    <p:sldId id="261" r:id="rId5"/>
    <p:sldId id="262" r:id="rId6"/>
    <p:sldId id="263" r:id="rId7"/>
    <p:sldId id="264" r:id="rId8"/>
    <p:sldId id="266" r:id="rId9"/>
    <p:sldId id="269" r:id="rId10"/>
    <p:sldId id="284" r:id="rId11"/>
    <p:sldId id="270" r:id="rId12"/>
    <p:sldId id="271" r:id="rId13"/>
    <p:sldId id="273" r:id="rId14"/>
    <p:sldId id="272" r:id="rId15"/>
    <p:sldId id="274" r:id="rId16"/>
    <p:sldId id="275" r:id="rId17"/>
    <p:sldId id="44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 userDrawn="1">
          <p15:clr>
            <a:srgbClr val="A4A3A4"/>
          </p15:clr>
        </p15:guide>
        <p15:guide id="2" pos="38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44E8A"/>
    <a:srgbClr val="3C6197"/>
    <a:srgbClr val="1A3A65"/>
    <a:srgbClr val="6096E6"/>
    <a:srgbClr val="000000"/>
    <a:srgbClr val="192A3E"/>
    <a:srgbClr val="294366"/>
    <a:srgbClr val="5071A1"/>
    <a:srgbClr val="A6C4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618" y="102"/>
      </p:cViewPr>
      <p:guideLst>
        <p:guide orient="horz" pos="2153"/>
        <p:guide pos="383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jpeg>
</file>

<file path=ppt/media/image10.GIF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mp3>
</file>

<file path=ppt/media/media2.wma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CFB66E-8F64-449D-B57E-540A28DC19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8D748-B0A1-4E05-9E28-48A7B9162A5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6F959-ACEF-43AE-B054-8A335FFF03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19E25-F624-4BCC-A142-A68CB438267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6.png"/><Relationship Id="rId7" Type="http://schemas.microsoft.com/office/2007/relationships/media" Target="../media/audio1.wav"/><Relationship Id="rId6" Type="http://schemas.openxmlformats.org/officeDocument/2006/relationships/audio" Target="../media/audio1.wav"/><Relationship Id="rId5" Type="http://schemas.openxmlformats.org/officeDocument/2006/relationships/image" Target="../media/image15.jpe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microsoft.com/office/2007/relationships/media" Target="../media/media2.wma"/><Relationship Id="rId1" Type="http://schemas.openxmlformats.org/officeDocument/2006/relationships/audio" Target="../media/media2.wm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microsoft.com/office/2007/relationships/media" Target="../media/media3.mp3"/><Relationship Id="rId1" Type="http://schemas.openxmlformats.org/officeDocument/2006/relationships/audio" Target="../media/media3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5400" y="1055449"/>
            <a:ext cx="8229600" cy="1143000"/>
          </a:xfrm>
        </p:spPr>
        <p:txBody>
          <a:bodyPr>
            <a:normAutofit/>
          </a:bodyPr>
          <a:lstStyle/>
          <a:p>
            <a:pPr>
              <a:spcBef>
                <a:spcPct val="20000"/>
              </a:spcBef>
            </a:pPr>
            <a:r>
              <a:rPr lang="zh-CN" altLang="en-US" sz="5400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  <a:cs typeface="+mn-cs"/>
              </a:rPr>
              <a:t>纪    律</a:t>
            </a:r>
            <a:endParaRPr lang="zh-CN" altLang="en-US" sz="5400" dirty="0">
              <a:solidFill>
                <a:srgbClr val="FF0000"/>
              </a:solidFill>
              <a:latin typeface="华文琥珀" panose="02010800040101010101" pitchFamily="2" charset="-122"/>
              <a:ea typeface="华文琥珀" panose="0201080004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66674" y="2742875"/>
            <a:ext cx="8229600" cy="6480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1. </a:t>
            </a: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严禁迟到，一人迟到全</a:t>
            </a: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组受罚。</a:t>
            </a:r>
            <a:endParaRPr lang="zh-CN" altLang="en-US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marL="0" indent="0">
              <a:buNone/>
            </a:pPr>
            <a:endParaRPr lang="zh-CN" altLang="en-US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4" name="内容占位符 2"/>
          <p:cNvSpPr txBox="1"/>
          <p:nvPr/>
        </p:nvSpPr>
        <p:spPr>
          <a:xfrm>
            <a:off x="2366674" y="3545806"/>
            <a:ext cx="8229600" cy="1224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prstClr val="black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2.</a:t>
            </a:r>
            <a:r>
              <a:rPr lang="zh-CN" altLang="en-US" sz="3600" b="1" dirty="0">
                <a:solidFill>
                  <a:prstClr val="black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 令行禁止，一切行动听指挥。</a:t>
            </a:r>
            <a:endParaRPr lang="zh-CN" altLang="en-US" sz="3600" b="1" dirty="0">
              <a:solidFill>
                <a:prstClr val="black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marL="0" indent="0">
              <a:buNone/>
            </a:pPr>
            <a:endParaRPr lang="zh-CN" altLang="en-US" sz="3600" b="1" dirty="0">
              <a:solidFill>
                <a:prstClr val="black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5" name="内容占位符 2"/>
          <p:cNvSpPr txBox="1"/>
          <p:nvPr/>
        </p:nvSpPr>
        <p:spPr>
          <a:xfrm>
            <a:off x="2366674" y="4312733"/>
            <a:ext cx="8229600" cy="1224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prstClr val="black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3. </a:t>
            </a:r>
            <a:r>
              <a:rPr lang="zh-CN" altLang="en-US" sz="3600" b="1" dirty="0">
                <a:solidFill>
                  <a:prstClr val="black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仪容仪表整洁规范，着装统一。</a:t>
            </a:r>
            <a:endParaRPr lang="zh-CN" altLang="en-US" sz="3600" b="1" dirty="0">
              <a:solidFill>
                <a:prstClr val="black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5998" y="293792"/>
            <a:ext cx="8229600" cy="1719064"/>
          </a:xfrm>
        </p:spPr>
        <p:txBody>
          <a:bodyPr>
            <a:normAutofit/>
          </a:bodyPr>
          <a:lstStyle/>
          <a:p>
            <a:br>
              <a:rPr lang="en-US" altLang="zh-CN" sz="53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+mn-cs"/>
              </a:rPr>
            </a:br>
            <a:r>
              <a:rPr lang="en-US" altLang="zh-CN" sz="4000" b="1" dirty="0">
                <a:solidFill>
                  <a:srgbClr val="FF0000"/>
                </a:solidFill>
                <a:latin typeface="汉仪中宋简" panose="02010609000101010101" pitchFamily="49" charset="-122"/>
                <a:ea typeface="汉仪中宋简" panose="02010609000101010101" pitchFamily="49" charset="-122"/>
                <a:cs typeface="+mn-cs"/>
              </a:rPr>
              <a:t>《</a:t>
            </a:r>
            <a:r>
              <a:rPr lang="zh-CN" altLang="en-US" sz="4000" b="1" dirty="0">
                <a:solidFill>
                  <a:srgbClr val="FF0000"/>
                </a:solidFill>
                <a:latin typeface="汉仪中宋简" panose="02010609000101010101" pitchFamily="49" charset="-122"/>
                <a:ea typeface="汉仪中宋简" panose="02010609000101010101" pitchFamily="49" charset="-122"/>
                <a:cs typeface="+mn-cs"/>
              </a:rPr>
              <a:t>小雨、中雨、大雨、狂风暴雨</a:t>
            </a:r>
            <a:r>
              <a:rPr lang="en-US" altLang="zh-CN" sz="4000" b="1" dirty="0">
                <a:solidFill>
                  <a:srgbClr val="FF0000"/>
                </a:solidFill>
                <a:latin typeface="汉仪中宋简" panose="02010609000101010101" pitchFamily="49" charset="-122"/>
                <a:ea typeface="汉仪中宋简" panose="02010609000101010101" pitchFamily="49" charset="-122"/>
                <a:cs typeface="+mn-cs"/>
              </a:rPr>
              <a:t>》</a:t>
            </a:r>
            <a:endParaRPr lang="zh-CN" altLang="en-US" sz="3600" b="1" dirty="0">
              <a:solidFill>
                <a:srgbClr val="FF0000"/>
              </a:solidFill>
              <a:latin typeface="汉仪中宋简" panose="02010609000101010101" pitchFamily="49" charset="-122"/>
              <a:ea typeface="汉仪中宋简" panose="02010609000101010101" pitchFamily="49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35246" y="2238334"/>
            <a:ext cx="6851104" cy="4525963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规则：</a:t>
            </a:r>
            <a:endParaRPr lang="en-US" altLang="zh-CN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marL="0" indent="720090">
              <a:buNone/>
            </a:pP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  当我说小雨时同学们双手交叉拍臂膀；中雨时拍大腿、大雨时跺脚；狂风暴雨时所有的同学用右手拍打你右侧同学的左肩、左手拍打桌面，身体随风摇曳并喊叫发出声音。</a:t>
            </a:r>
            <a:endParaRPr lang="zh-CN" altLang="en-US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135560" y="1196752"/>
            <a:ext cx="4032448" cy="1512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8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安静口令</a:t>
            </a:r>
            <a:endParaRPr lang="zh-CN" altLang="en-US" sz="48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67808" y="2233704"/>
            <a:ext cx="42124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0" dirty="0">
                <a:solidFill>
                  <a:srgbClr val="1F497D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附中形象，</a:t>
            </a:r>
            <a:endParaRPr lang="en-US" altLang="zh-CN" sz="6000" dirty="0">
              <a:solidFill>
                <a:srgbClr val="1F497D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dirty="0">
                <a:solidFill>
                  <a:srgbClr val="1F497D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我是榜样！</a:t>
            </a:r>
            <a:endParaRPr lang="zh-CN" altLang="en-US" sz="6000" dirty="0">
              <a:solidFill>
                <a:srgbClr val="1F497D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351584" y="1124744"/>
            <a:ext cx="4032448" cy="1512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4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呼校训</a:t>
            </a:r>
            <a:endParaRPr lang="zh-CN" altLang="en-US" sz="44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pic>
        <p:nvPicPr>
          <p:cNvPr id="15362" name="Picture 2" descr="http://news.sznews.com/images/attachement/jpg/site3/20090427/001e4f9d714d0b5f42864c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7628" y="1998183"/>
            <a:ext cx="6696744" cy="456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19536" y="1124744"/>
            <a:ext cx="8229600" cy="1143000"/>
          </a:xfrm>
        </p:spPr>
        <p:txBody>
          <a:bodyPr>
            <a:normAutofit/>
          </a:bodyPr>
          <a:lstStyle/>
          <a:p>
            <a:pPr marL="342900" indent="-342900" algn="l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48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+mn-cs"/>
              </a:rPr>
              <a:t>呼校训</a:t>
            </a:r>
            <a:endParaRPr lang="zh-CN" altLang="en-US" sz="48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242457" y="2434925"/>
            <a:ext cx="8229600" cy="452596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6000" dirty="0">
                <a:solidFill>
                  <a:srgbClr val="1F497D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行己有耻   君子不器</a:t>
            </a:r>
            <a:endParaRPr lang="zh-CN" altLang="en-US" sz="6000" dirty="0">
              <a:solidFill>
                <a:srgbClr val="1F497D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6000" dirty="0">
              <a:solidFill>
                <a:schemeClr val="tx2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10800000" flipV="1">
            <a:off x="2207569" y="1124745"/>
            <a:ext cx="2453145" cy="865909"/>
          </a:xfrm>
        </p:spPr>
        <p:txBody>
          <a:bodyPr>
            <a:normAutofit/>
          </a:bodyPr>
          <a:lstStyle/>
          <a:p>
            <a:pPr marL="342900" indent="-342900" algn="l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zh-CN" sz="48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+mn-cs"/>
              </a:rPr>
              <a:t>解散</a:t>
            </a:r>
            <a:endParaRPr lang="zh-CN" altLang="en-US" sz="48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06153" y="2348880"/>
            <a:ext cx="6768753" cy="4077072"/>
          </a:xfrm>
        </p:spPr>
        <p:txBody>
          <a:bodyPr>
            <a:normAutofit/>
          </a:bodyPr>
          <a:lstStyle/>
          <a:p>
            <a:pPr marL="0" indent="720090">
              <a:buNone/>
            </a:pP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一般解散口令之前会先喊稍息，然后再喊解散，请你们在听到解散之后，同时完成三个动作：立正、击掌、并喊一声散。</a:t>
            </a:r>
            <a:endParaRPr lang="zh-CN" altLang="en-US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4140926" y="1761772"/>
            <a:ext cx="5931376" cy="1512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6600" b="1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pic>
        <p:nvPicPr>
          <p:cNvPr id="5" name="校歌（学生）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163589" y="739172"/>
            <a:ext cx="660539" cy="660539"/>
          </a:xfrm>
          <a:prstGeom prst="rect">
            <a:avLst/>
          </a:prstGeom>
        </p:spPr>
      </p:pic>
      <p:pic>
        <p:nvPicPr>
          <p:cNvPr id="1026" name="Picture 2" descr="C:\Users\赵月琼\AppData\Local\Temp\ksohtml\wpsC105.tmp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" y="106363"/>
            <a:ext cx="247650" cy="7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赵月琼\AppData\Local\Temp\ksohtml\wpsC116.tmp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06363"/>
            <a:ext cx="247650" cy="7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赵月琼\AppData\Local\Temp\ksohtml\wpsC117.tmp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25" y="106363"/>
            <a:ext cx="247650" cy="7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8" r="4226"/>
          <a:stretch>
            <a:fillRect/>
          </a:stretch>
        </p:blipFill>
        <p:spPr>
          <a:xfrm>
            <a:off x="1" y="-15240"/>
            <a:ext cx="12192000" cy="6887637"/>
          </a:xfrm>
          <a:prstGeom prst="rect">
            <a:avLst/>
          </a:prstGeom>
        </p:spPr>
      </p:pic>
      <p:pic>
        <p:nvPicPr>
          <p:cNvPr id="3" name="4.校歌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234045" y="5784215"/>
            <a:ext cx="642620" cy="668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736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511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4367808" y="980728"/>
            <a:ext cx="4032448" cy="1512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5400" b="1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歌唱祖国</a:t>
            </a:r>
            <a:endParaRPr lang="zh-CN" altLang="en-US" sz="5400" b="1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351584" y="2060848"/>
            <a:ext cx="741682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五星红旗迎风飘扬，胜利歌声多么响亮；</a:t>
            </a:r>
            <a:endParaRPr lang="zh-CN" altLang="en-US" sz="2800" b="1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歌唱我们亲爱的祖国，从今走向繁荣富强。</a:t>
            </a:r>
            <a:endParaRPr lang="zh-CN" altLang="en-US" sz="2800" b="1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歌唱我们亲爱的祖国，从今走向繁荣富强。</a:t>
            </a:r>
            <a:endParaRPr lang="zh-CN" altLang="en-US" sz="2800" b="1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越过高山，越过平原，跨过奔腾的黄河长江；</a:t>
            </a:r>
            <a:endParaRPr lang="zh-CN" altLang="en-US" sz="2800" b="1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宽广美丽的大地，是我们亲爱的家乡，</a:t>
            </a:r>
            <a:endParaRPr lang="zh-CN" altLang="en-US" sz="2800" b="1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英雄的人民站起来了！我们团结友爱坚强如钢。</a:t>
            </a:r>
            <a:endParaRPr lang="zh-CN" altLang="en-US" sz="2800" b="1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五星红旗迎风飘扬，胜利歌声多么响亮；</a:t>
            </a:r>
            <a:endParaRPr lang="zh-CN" altLang="en-US" sz="2800" b="1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歌唱我们亲爱的祖国，从今走向繁荣富强。</a:t>
            </a:r>
            <a:endParaRPr lang="zh-CN" altLang="en-US" sz="2800" b="1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歌唱我们亲爱的祖国，从今走向繁荣富强</a:t>
            </a:r>
            <a:endParaRPr lang="zh-CN" altLang="en-US" sz="2800" b="1" dirty="0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" name="歌唱祖国（1遍）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106215" y="866404"/>
            <a:ext cx="676482" cy="6764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8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063552" y="1700808"/>
            <a:ext cx="8661054" cy="3845024"/>
          </a:xfrm>
        </p:spPr>
        <p:txBody>
          <a:bodyPr>
            <a:normAutofit/>
          </a:bodyPr>
          <a:lstStyle/>
          <a:p>
            <a:pPr marL="0" indent="0">
              <a:lnSpc>
                <a:spcPts val="8700"/>
              </a:lnSpc>
              <a:buNone/>
            </a:pPr>
            <a:r>
              <a:rPr lang="zh-CN" altLang="en-US" sz="66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</a:t>
            </a:r>
            <a:r>
              <a:rPr lang="zh-CN" altLang="en-US" sz="6600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悦享礼仪之美</a:t>
            </a:r>
            <a:endParaRPr lang="en-US" altLang="zh-CN" sz="6600" dirty="0">
              <a:solidFill>
                <a:srgbClr val="FF0000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pPr marL="0" indent="0">
              <a:lnSpc>
                <a:spcPts val="8700"/>
              </a:lnSpc>
              <a:buNone/>
            </a:pPr>
            <a:r>
              <a:rPr lang="zh-CN" altLang="en-US" sz="6600" dirty="0">
                <a:solidFill>
                  <a:srgbClr val="FF0000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           乐为君子淑女</a:t>
            </a:r>
            <a:endParaRPr lang="en-US" altLang="zh-CN" sz="6600" dirty="0">
              <a:solidFill>
                <a:srgbClr val="FF0000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pPr marL="0" indent="0">
              <a:lnSpc>
                <a:spcPts val="8700"/>
              </a:lnSpc>
              <a:buNone/>
            </a:pPr>
            <a:endParaRPr lang="zh-CN" altLang="en-US" sz="6600" dirty="0">
              <a:solidFill>
                <a:srgbClr val="FF0000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51584" y="1268760"/>
            <a:ext cx="2530624" cy="1180728"/>
          </a:xfrm>
        </p:spPr>
        <p:txBody>
          <a:bodyPr>
            <a:normAutofit/>
          </a:bodyPr>
          <a:lstStyle/>
          <a:p>
            <a:r>
              <a:rPr lang="zh-CN" altLang="en-US" sz="48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站姿</a:t>
            </a:r>
            <a:endParaRPr lang="zh-CN" altLang="en-US" sz="48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pic>
        <p:nvPicPr>
          <p:cNvPr id="4098" name="Picture 2" descr="http://www.wmgmw.cn/uploads/allimg/160816/103082-160Q61I25O5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808" y="1339464"/>
            <a:ext cx="2448272" cy="5518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lc.licheng.gov.cn/lc/20120406/4_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057" y="1700808"/>
            <a:ext cx="2182870" cy="515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364337" y="1340768"/>
            <a:ext cx="3227607" cy="1180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2" indent="-342900"/>
            <a:r>
              <a:rPr lang="zh-CN" altLang="en-US" sz="48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坐姿</a:t>
            </a:r>
            <a:endParaRPr lang="zh-CN" altLang="en-US" sz="48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pic>
        <p:nvPicPr>
          <p:cNvPr id="5122" name="Picture 2" descr="http://tc.sinaimg.cn/maxwidth.2048/tc.service.weibo.com/p/mmbiz_qpic_cn/d38358990d3f4c71477649fcadb37aa4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8918" y="2954435"/>
            <a:ext cx="5527283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u.sva.org.cn/dy_images/2011-4-6/liuqq_04061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21" t="16148" r="11858" b="13569"/>
          <a:stretch>
            <a:fillRect/>
          </a:stretch>
        </p:blipFill>
        <p:spPr bwMode="auto">
          <a:xfrm>
            <a:off x="7608169" y="2800469"/>
            <a:ext cx="2106189" cy="398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351584" y="1268760"/>
            <a:ext cx="2530624" cy="1180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2" indent="-342900"/>
            <a:r>
              <a:rPr lang="zh-CN" altLang="en-US" sz="48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微笑</a:t>
            </a:r>
            <a:endParaRPr lang="zh-CN" altLang="en-US" sz="48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pic>
        <p:nvPicPr>
          <p:cNvPr id="6150" name="Picture 6" descr="http://img.taopic.com/uploads/allimg/140105/240371-14010512060983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833" y="1962877"/>
            <a:ext cx="6984776" cy="4658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351584" y="1268760"/>
            <a:ext cx="4032448" cy="1180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2" indent="-342900"/>
            <a:r>
              <a:rPr lang="zh-CN" altLang="en-US" sz="48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起立与坐下</a:t>
            </a:r>
            <a:endParaRPr lang="zh-CN" altLang="en-US" sz="48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pic>
        <p:nvPicPr>
          <p:cNvPr id="7170" name="Picture 2" descr="http://b.hiphotos.baidu.com/zhidao/wh%3D600%2C800/sign=c929fc329e3df8dca6688797fd215eb3/b90e7bec54e736d196c87ecd9a504fc2d4626918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001" y="2472806"/>
            <a:ext cx="2736304" cy="2995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www.dbhpxab.net/imgall/obuwgmjomn4hi5llouxgg33n/00/05/50/b49049c86ac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9" t="22642" b="26309"/>
          <a:stretch>
            <a:fillRect/>
          </a:stretch>
        </p:blipFill>
        <p:spPr bwMode="auto">
          <a:xfrm>
            <a:off x="5231905" y="2650333"/>
            <a:ext cx="2975621" cy="2640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184" y="2847130"/>
            <a:ext cx="2088232" cy="2621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39816" y="2564904"/>
            <a:ext cx="3096344" cy="1143000"/>
          </a:xfrm>
        </p:spPr>
        <p:txBody>
          <a:bodyPr>
            <a:normAutofit/>
          </a:bodyPr>
          <a:lstStyle/>
          <a:p>
            <a:pPr marL="342900" lvl="2" indent="-342900" algn="l" rtl="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zh-CN" sz="4800" kern="12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+mn-cs"/>
              </a:rPr>
              <a:t>打招呼</a:t>
            </a:r>
            <a:endParaRPr lang="zh-CN" altLang="en-US" sz="4800" kern="12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63552" y="1979713"/>
            <a:ext cx="8229600" cy="4525963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2"/>
          <p:cNvSpPr txBox="1"/>
          <p:nvPr/>
        </p:nvSpPr>
        <p:spPr>
          <a:xfrm>
            <a:off x="2361026" y="1124744"/>
            <a:ext cx="4032448" cy="1512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8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鼓掌</a:t>
            </a:r>
            <a:endParaRPr lang="zh-CN" altLang="en-US" sz="48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77251" y="2276873"/>
            <a:ext cx="3518949" cy="3518949"/>
          </a:xfrm>
          <a:prstGeom prst="rect">
            <a:avLst/>
          </a:prstGeom>
        </p:spPr>
      </p:pic>
      <p:pic>
        <p:nvPicPr>
          <p:cNvPr id="2" name="鼓掌音乐拉德斯基进行曲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75951" y="1024422"/>
            <a:ext cx="567557" cy="5675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7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00995" y="953908"/>
            <a:ext cx="5098869" cy="1143000"/>
          </a:xfrm>
        </p:spPr>
        <p:txBody>
          <a:bodyPr>
            <a:normAutofit/>
          </a:bodyPr>
          <a:lstStyle/>
          <a:p>
            <a:pPr marL="342900" lvl="2" indent="-342900" algn="l" rtl="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5400" kern="1200" dirty="0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+mn-cs"/>
              </a:rPr>
              <a:t>就餐礼仪</a:t>
            </a:r>
            <a:endParaRPr lang="zh-CN" altLang="en-US" sz="5400" kern="1200" dirty="0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19497" y="2096908"/>
            <a:ext cx="10972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1</a:t>
            </a: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、饭前要洗手。</a:t>
            </a:r>
            <a:endParaRPr lang="en-US" altLang="zh-CN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marL="0" indent="0">
              <a:buNone/>
            </a:pPr>
            <a:r>
              <a:rPr lang="en-US" altLang="zh-CN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2</a:t>
            </a: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、打饭要排队。</a:t>
            </a:r>
            <a:endParaRPr lang="en-US" altLang="zh-CN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marL="0" indent="0">
              <a:buNone/>
            </a:pPr>
            <a:r>
              <a:rPr lang="en-US" altLang="zh-CN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3</a:t>
            </a: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、食物不浪费。</a:t>
            </a:r>
            <a:endParaRPr lang="en-US" altLang="zh-CN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marL="0" indent="0">
              <a:buNone/>
            </a:pPr>
            <a:r>
              <a:rPr lang="en-US" altLang="zh-CN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4</a:t>
            </a: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、就餐要文明。</a:t>
            </a:r>
            <a:endParaRPr lang="en-US" altLang="zh-CN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marL="0" indent="0">
              <a:buNone/>
            </a:pPr>
            <a:r>
              <a:rPr lang="en-US" altLang="zh-CN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5</a:t>
            </a:r>
            <a:r>
              <a:rPr lang="zh-CN" altLang="en-US" sz="3600" b="1" dirty="0">
                <a:latin typeface="华文隶书" panose="02010800040101010101" pitchFamily="2" charset="-122"/>
                <a:ea typeface="华文隶书" panose="02010800040101010101" pitchFamily="2" charset="-122"/>
              </a:rPr>
              <a:t>、餐后洁净好桌面，并将餐盘送到指定的位置。</a:t>
            </a:r>
            <a:endParaRPr lang="zh-CN" altLang="en-US" sz="3600" b="1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510</Words>
  <Application>WPS 演示</Application>
  <PresentationFormat>宽屏</PresentationFormat>
  <Paragraphs>67</Paragraphs>
  <Slides>16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</vt:lpstr>
      <vt:lpstr>宋体</vt:lpstr>
      <vt:lpstr>Wingdings</vt:lpstr>
      <vt:lpstr>华文隶书</vt:lpstr>
      <vt:lpstr>华文琥珀</vt:lpstr>
      <vt:lpstr>华文中宋</vt:lpstr>
      <vt:lpstr>汉仪中宋简</vt:lpstr>
      <vt:lpstr>Calibri</vt:lpstr>
      <vt:lpstr>微软雅黑</vt:lpstr>
      <vt:lpstr>Arial Unicode MS</vt:lpstr>
      <vt:lpstr>Calibri Light</vt:lpstr>
      <vt:lpstr>Office 主题</vt:lpstr>
      <vt:lpstr>纪    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打招呼</vt:lpstr>
      <vt:lpstr>PowerPoint 演示文稿</vt:lpstr>
      <vt:lpstr>就餐礼仪</vt:lpstr>
      <vt:lpstr> 《小雨、中雨、大雨、狂风暴雨》</vt:lpstr>
      <vt:lpstr>PowerPoint 演示文稿</vt:lpstr>
      <vt:lpstr>PowerPoint 演示文稿</vt:lpstr>
      <vt:lpstr>呼校训</vt:lpstr>
      <vt:lpstr>解散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毕业论文答辩模板</dc:title>
  <dc:creator>Administrator</dc:creator>
  <cp:lastModifiedBy>aintnece</cp:lastModifiedBy>
  <cp:revision>222</cp:revision>
  <dcterms:created xsi:type="dcterms:W3CDTF">2020-05-14T02:09:00Z</dcterms:created>
  <dcterms:modified xsi:type="dcterms:W3CDTF">2025-08-31T05:33:29Z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  <property fmtid="{D5CDD505-2E9C-101B-9397-08002B2CF9AE}" pid="3" name="ICV">
    <vt:lpwstr>70C555CFDFA94F1AAB1242CD1954ECE6_12</vt:lpwstr>
  </property>
</Properties>
</file>